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2.xml" ContentType="application/vnd.openxmlformats-officedocument.drawingml.diagramLayout+xml"/>
  <Default Extension="gif" ContentType="image/gif"/>
  <Override PartName="/ppt/diagrams/layout3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4"/>
  </p:notesMasterIdLst>
  <p:handoutMasterIdLst>
    <p:handoutMasterId r:id="rId25"/>
  </p:handoutMasterIdLst>
  <p:sldIdLst>
    <p:sldId id="263" r:id="rId2"/>
    <p:sldId id="553" r:id="rId3"/>
    <p:sldId id="554" r:id="rId4"/>
    <p:sldId id="555" r:id="rId5"/>
    <p:sldId id="529" r:id="rId6"/>
    <p:sldId id="530" r:id="rId7"/>
    <p:sldId id="531" r:id="rId8"/>
    <p:sldId id="532" r:id="rId9"/>
    <p:sldId id="533" r:id="rId10"/>
    <p:sldId id="534" r:id="rId11"/>
    <p:sldId id="535" r:id="rId12"/>
    <p:sldId id="536" r:id="rId13"/>
    <p:sldId id="537" r:id="rId14"/>
    <p:sldId id="538" r:id="rId15"/>
    <p:sldId id="539" r:id="rId16"/>
    <p:sldId id="540" r:id="rId17"/>
    <p:sldId id="541" r:id="rId18"/>
    <p:sldId id="542" r:id="rId19"/>
    <p:sldId id="543" r:id="rId20"/>
    <p:sldId id="552" r:id="rId21"/>
    <p:sldId id="544" r:id="rId22"/>
    <p:sldId id="46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598" autoAdjust="0"/>
  </p:normalViewPr>
  <p:slideViewPr>
    <p:cSldViewPr>
      <p:cViewPr>
        <p:scale>
          <a:sx n="68" d="100"/>
          <a:sy n="68" d="100"/>
        </p:scale>
        <p:origin x="-2874" y="-10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983F4E-157C-4723-A0C0-0E932B19BF00}" type="doc">
      <dgm:prSet loTypeId="urn:microsoft.com/office/officeart/2005/8/layout/arrow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9CB25699-4864-43D9-9736-E5B919785389}">
      <dgm:prSet phldrT="[Text]"/>
      <dgm:spPr/>
      <dgm:t>
        <a:bodyPr/>
        <a:lstStyle/>
        <a:p>
          <a:r>
            <a:rPr lang="th-TH" dirty="0" smtClean="0"/>
            <a:t>ผู้บริโภคฐานะไม่ดี</a:t>
          </a:r>
        </a:p>
        <a:p>
          <a:r>
            <a:rPr lang="th-TH" dirty="0" smtClean="0"/>
            <a:t>ข้อดี-ข้อเสีย</a:t>
          </a:r>
          <a:endParaRPr lang="th-TH" dirty="0"/>
        </a:p>
      </dgm:t>
    </dgm:pt>
    <dgm:pt modelId="{522056CE-5F74-4B3E-AF68-DF703707A9AB}" type="parTrans" cxnId="{81D4FB54-5903-4C92-8937-7F3032B6DFD6}">
      <dgm:prSet/>
      <dgm:spPr/>
      <dgm:t>
        <a:bodyPr/>
        <a:lstStyle/>
        <a:p>
          <a:endParaRPr lang="th-TH"/>
        </a:p>
      </dgm:t>
    </dgm:pt>
    <dgm:pt modelId="{5A79230E-B736-4A19-A9C8-AFBA9964F3C7}" type="sibTrans" cxnId="{81D4FB54-5903-4C92-8937-7F3032B6DFD6}">
      <dgm:prSet/>
      <dgm:spPr/>
      <dgm:t>
        <a:bodyPr/>
        <a:lstStyle/>
        <a:p>
          <a:endParaRPr lang="th-TH"/>
        </a:p>
      </dgm:t>
    </dgm:pt>
    <dgm:pt modelId="{D77B97FE-2FC8-4697-81D2-3AC0A59151F6}">
      <dgm:prSet phldrT="[Text]"/>
      <dgm:spPr/>
      <dgm:t>
        <a:bodyPr/>
        <a:lstStyle/>
        <a:p>
          <a:r>
            <a:rPr lang="th-TH" dirty="0" smtClean="0"/>
            <a:t>ผู้บริโภคฐานะดี</a:t>
          </a:r>
        </a:p>
        <a:p>
          <a:r>
            <a:rPr lang="th-TH" dirty="0" smtClean="0"/>
            <a:t>ข้อดี-ข้อเสีย</a:t>
          </a:r>
          <a:endParaRPr lang="th-TH" dirty="0"/>
        </a:p>
      </dgm:t>
    </dgm:pt>
    <dgm:pt modelId="{BFDB21A6-B6A4-456B-A03B-FEC39ACB395B}" type="parTrans" cxnId="{614AA6B4-4F3C-4054-9E55-379C84348A46}">
      <dgm:prSet/>
      <dgm:spPr/>
      <dgm:t>
        <a:bodyPr/>
        <a:lstStyle/>
        <a:p>
          <a:endParaRPr lang="th-TH"/>
        </a:p>
      </dgm:t>
    </dgm:pt>
    <dgm:pt modelId="{B70464CC-1465-4208-8E85-C4A277A09A4F}" type="sibTrans" cxnId="{614AA6B4-4F3C-4054-9E55-379C84348A46}">
      <dgm:prSet/>
      <dgm:spPr/>
      <dgm:t>
        <a:bodyPr/>
        <a:lstStyle/>
        <a:p>
          <a:endParaRPr lang="th-TH"/>
        </a:p>
      </dgm:t>
    </dgm:pt>
    <dgm:pt modelId="{1B35A9E2-A538-4EC1-9776-45DBBDCE03A3}" type="pres">
      <dgm:prSet presAssocID="{11983F4E-157C-4723-A0C0-0E932B19BF0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1CBAA5CE-E92D-47DF-9AE5-867B31537BA2}" type="pres">
      <dgm:prSet presAssocID="{11983F4E-157C-4723-A0C0-0E932B19BF00}" presName="divider" presStyleLbl="fgShp" presStyleIdx="0" presStyleCnt="1"/>
      <dgm:spPr/>
    </dgm:pt>
    <dgm:pt modelId="{7596C2B4-9CDF-4971-AACD-C8245F983A83}" type="pres">
      <dgm:prSet presAssocID="{9CB25699-4864-43D9-9736-E5B919785389}" presName="downArrow" presStyleLbl="node1" presStyleIdx="0" presStyleCnt="2"/>
      <dgm:spPr/>
      <dgm:t>
        <a:bodyPr/>
        <a:lstStyle/>
        <a:p>
          <a:endParaRPr lang="th-TH"/>
        </a:p>
      </dgm:t>
    </dgm:pt>
    <dgm:pt modelId="{AFE83B88-F5E7-4076-AEFC-A5CC5272E0E8}" type="pres">
      <dgm:prSet presAssocID="{9CB25699-4864-43D9-9736-E5B919785389}" presName="downArrowText" presStyleLbl="revTx" presStyleIdx="0" presStyleCnt="2" custScaleX="181545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A5AF2C53-0FF5-4334-8187-E08DE9B55478}" type="pres">
      <dgm:prSet presAssocID="{D77B97FE-2FC8-4697-81D2-3AC0A59151F6}" presName="upArrow" presStyleLbl="node1" presStyleIdx="1" presStyleCnt="2"/>
      <dgm:spPr/>
    </dgm:pt>
    <dgm:pt modelId="{8652C73A-6BBD-4F2B-87F9-2A853EBC371A}" type="pres">
      <dgm:prSet presAssocID="{D77B97FE-2FC8-4697-81D2-3AC0A59151F6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564A35C1-38A9-4CB2-8F93-DD4612A5D5E4}" type="presOf" srcId="{11983F4E-157C-4723-A0C0-0E932B19BF00}" destId="{1B35A9E2-A538-4EC1-9776-45DBBDCE03A3}" srcOrd="0" destOrd="0" presId="urn:microsoft.com/office/officeart/2005/8/layout/arrow3"/>
    <dgm:cxn modelId="{74C069BE-5610-4020-B453-31882FCB0D47}" type="presOf" srcId="{D77B97FE-2FC8-4697-81D2-3AC0A59151F6}" destId="{8652C73A-6BBD-4F2B-87F9-2A853EBC371A}" srcOrd="0" destOrd="0" presId="urn:microsoft.com/office/officeart/2005/8/layout/arrow3"/>
    <dgm:cxn modelId="{614AA6B4-4F3C-4054-9E55-379C84348A46}" srcId="{11983F4E-157C-4723-A0C0-0E932B19BF00}" destId="{D77B97FE-2FC8-4697-81D2-3AC0A59151F6}" srcOrd="1" destOrd="0" parTransId="{BFDB21A6-B6A4-456B-A03B-FEC39ACB395B}" sibTransId="{B70464CC-1465-4208-8E85-C4A277A09A4F}"/>
    <dgm:cxn modelId="{8B59A4A4-62CF-4442-A435-11D95EED11FA}" type="presOf" srcId="{9CB25699-4864-43D9-9736-E5B919785389}" destId="{AFE83B88-F5E7-4076-AEFC-A5CC5272E0E8}" srcOrd="0" destOrd="0" presId="urn:microsoft.com/office/officeart/2005/8/layout/arrow3"/>
    <dgm:cxn modelId="{81D4FB54-5903-4C92-8937-7F3032B6DFD6}" srcId="{11983F4E-157C-4723-A0C0-0E932B19BF00}" destId="{9CB25699-4864-43D9-9736-E5B919785389}" srcOrd="0" destOrd="0" parTransId="{522056CE-5F74-4B3E-AF68-DF703707A9AB}" sibTransId="{5A79230E-B736-4A19-A9C8-AFBA9964F3C7}"/>
    <dgm:cxn modelId="{F8D05EEC-3398-46AA-9DB0-7BF1544E8386}" type="presParOf" srcId="{1B35A9E2-A538-4EC1-9776-45DBBDCE03A3}" destId="{1CBAA5CE-E92D-47DF-9AE5-867B31537BA2}" srcOrd="0" destOrd="0" presId="urn:microsoft.com/office/officeart/2005/8/layout/arrow3"/>
    <dgm:cxn modelId="{73478FC3-2ABF-440A-8EE7-0A1764C0E0C8}" type="presParOf" srcId="{1B35A9E2-A538-4EC1-9776-45DBBDCE03A3}" destId="{7596C2B4-9CDF-4971-AACD-C8245F983A83}" srcOrd="1" destOrd="0" presId="urn:microsoft.com/office/officeart/2005/8/layout/arrow3"/>
    <dgm:cxn modelId="{AD480A1D-641A-45FE-8931-18B592B4D6C4}" type="presParOf" srcId="{1B35A9E2-A538-4EC1-9776-45DBBDCE03A3}" destId="{AFE83B88-F5E7-4076-AEFC-A5CC5272E0E8}" srcOrd="2" destOrd="0" presId="urn:microsoft.com/office/officeart/2005/8/layout/arrow3"/>
    <dgm:cxn modelId="{E3DB243A-1D73-4881-B64D-9D586699BEBB}" type="presParOf" srcId="{1B35A9E2-A538-4EC1-9776-45DBBDCE03A3}" destId="{A5AF2C53-0FF5-4334-8187-E08DE9B55478}" srcOrd="3" destOrd="0" presId="urn:microsoft.com/office/officeart/2005/8/layout/arrow3"/>
    <dgm:cxn modelId="{E183BB62-3531-48EE-A090-82EFED03FA33}" type="presParOf" srcId="{1B35A9E2-A538-4EC1-9776-45DBBDCE03A3}" destId="{8652C73A-6BBD-4F2B-87F9-2A853EBC371A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A56BB5-C8CE-4E73-AF8E-4DFD0C68C1D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2E074B3-8426-43C9-8078-A7C733947A6F}">
      <dgm:prSet phldrT="[Text]" custT="1"/>
      <dgm:spPr/>
      <dgm:t>
        <a:bodyPr/>
        <a:lstStyle/>
        <a:p>
          <a:r>
            <a:rPr lang="en-US" sz="4000" b="1" dirty="0" smtClean="0">
              <a:solidFill>
                <a:schemeClr val="accent1">
                  <a:lumMod val="75000"/>
                </a:schemeClr>
              </a:solidFill>
            </a:rPr>
            <a:t>Low</a:t>
          </a:r>
          <a:endParaRPr lang="th-TH" sz="4000" dirty="0">
            <a:solidFill>
              <a:schemeClr val="accent1">
                <a:lumMod val="75000"/>
              </a:schemeClr>
            </a:solidFill>
          </a:endParaRPr>
        </a:p>
      </dgm:t>
    </dgm:pt>
    <dgm:pt modelId="{C50BA95C-2039-4832-A7CA-9AD4179CD243}" type="parTrans" cxnId="{BF00FBA1-4F1D-4946-8AA6-FBA3CE61899C}">
      <dgm:prSet/>
      <dgm:spPr/>
      <dgm:t>
        <a:bodyPr/>
        <a:lstStyle/>
        <a:p>
          <a:endParaRPr lang="th-TH"/>
        </a:p>
      </dgm:t>
    </dgm:pt>
    <dgm:pt modelId="{135F485D-B2A0-402E-A13D-A66ED0F241E7}" type="sibTrans" cxnId="{BF00FBA1-4F1D-4946-8AA6-FBA3CE61899C}">
      <dgm:prSet/>
      <dgm:spPr/>
      <dgm:t>
        <a:bodyPr/>
        <a:lstStyle/>
        <a:p>
          <a:endParaRPr lang="th-TH"/>
        </a:p>
      </dgm:t>
    </dgm:pt>
    <dgm:pt modelId="{B0DB7CE0-123E-452B-8A27-45377E508B25}">
      <dgm:prSet phldrT="[Text]" custT="1"/>
      <dgm:spPr/>
      <dgm:t>
        <a:bodyPr/>
        <a:lstStyle/>
        <a:p>
          <a:r>
            <a:rPr lang="en-US" sz="4000" b="1" dirty="0" smtClean="0">
              <a:solidFill>
                <a:schemeClr val="accent1">
                  <a:lumMod val="75000"/>
                </a:schemeClr>
              </a:solidFill>
            </a:rPr>
            <a:t>Middle</a:t>
          </a:r>
          <a:endParaRPr lang="th-TH" sz="4000" dirty="0">
            <a:solidFill>
              <a:schemeClr val="accent1">
                <a:lumMod val="75000"/>
              </a:schemeClr>
            </a:solidFill>
          </a:endParaRPr>
        </a:p>
      </dgm:t>
    </dgm:pt>
    <dgm:pt modelId="{8752B861-26EC-4656-A104-F40E8F98520C}" type="parTrans" cxnId="{80EDB6B3-34F7-49DF-A206-48D51A72096F}">
      <dgm:prSet/>
      <dgm:spPr/>
      <dgm:t>
        <a:bodyPr/>
        <a:lstStyle/>
        <a:p>
          <a:endParaRPr lang="th-TH"/>
        </a:p>
      </dgm:t>
    </dgm:pt>
    <dgm:pt modelId="{4D86FA3D-C6CB-4DFD-AC1E-565783639254}" type="sibTrans" cxnId="{80EDB6B3-34F7-49DF-A206-48D51A72096F}">
      <dgm:prSet/>
      <dgm:spPr/>
      <dgm:t>
        <a:bodyPr/>
        <a:lstStyle/>
        <a:p>
          <a:endParaRPr lang="th-TH"/>
        </a:p>
      </dgm:t>
    </dgm:pt>
    <dgm:pt modelId="{9C634CEA-78D7-4ACE-B014-74C3987AF0D3}">
      <dgm:prSet phldrT="[Text]" custT="1"/>
      <dgm:spPr/>
      <dgm:t>
        <a:bodyPr/>
        <a:lstStyle/>
        <a:p>
          <a:r>
            <a:rPr lang="en-US" sz="4000" b="1" dirty="0" smtClean="0">
              <a:solidFill>
                <a:schemeClr val="accent1">
                  <a:lumMod val="75000"/>
                </a:schemeClr>
              </a:solidFill>
            </a:rPr>
            <a:t>High</a:t>
          </a:r>
          <a:endParaRPr lang="th-TH" sz="4000" dirty="0">
            <a:solidFill>
              <a:schemeClr val="accent1">
                <a:lumMod val="75000"/>
              </a:schemeClr>
            </a:solidFill>
          </a:endParaRPr>
        </a:p>
      </dgm:t>
    </dgm:pt>
    <dgm:pt modelId="{B96E9FAA-9228-4FE6-ACC9-B783FE593198}" type="parTrans" cxnId="{F1D416D1-04BD-4CC9-B1CD-C60AB71F1897}">
      <dgm:prSet/>
      <dgm:spPr/>
      <dgm:t>
        <a:bodyPr/>
        <a:lstStyle/>
        <a:p>
          <a:endParaRPr lang="th-TH"/>
        </a:p>
      </dgm:t>
    </dgm:pt>
    <dgm:pt modelId="{D7D5E585-178C-4DF1-9093-9A8ACAA26BBB}" type="sibTrans" cxnId="{F1D416D1-04BD-4CC9-B1CD-C60AB71F1897}">
      <dgm:prSet/>
      <dgm:spPr/>
      <dgm:t>
        <a:bodyPr/>
        <a:lstStyle/>
        <a:p>
          <a:endParaRPr lang="th-TH"/>
        </a:p>
      </dgm:t>
    </dgm:pt>
    <dgm:pt modelId="{C43D041D-E8DB-47BF-BC7D-0737159061E9}" type="pres">
      <dgm:prSet presAssocID="{E1A56BB5-C8CE-4E73-AF8E-4DFD0C68C1D3}" presName="arrowDiagram" presStyleCnt="0">
        <dgm:presLayoutVars>
          <dgm:chMax val="5"/>
          <dgm:dir/>
          <dgm:resizeHandles val="exact"/>
        </dgm:presLayoutVars>
      </dgm:prSet>
      <dgm:spPr/>
    </dgm:pt>
    <dgm:pt modelId="{00EE2823-57CE-4406-B4EA-FF6E1F881E9D}" type="pres">
      <dgm:prSet presAssocID="{E1A56BB5-C8CE-4E73-AF8E-4DFD0C68C1D3}" presName="arrow" presStyleLbl="bgShp" presStyleIdx="0" presStyleCnt="1"/>
      <dgm:spPr/>
    </dgm:pt>
    <dgm:pt modelId="{1E8BB55A-6B0A-47A4-B9C6-5F3038ED3968}" type="pres">
      <dgm:prSet presAssocID="{E1A56BB5-C8CE-4E73-AF8E-4DFD0C68C1D3}" presName="arrowDiagram3" presStyleCnt="0"/>
      <dgm:spPr/>
    </dgm:pt>
    <dgm:pt modelId="{DE82F185-A0EC-4F32-9C29-AC9664E5AB7A}" type="pres">
      <dgm:prSet presAssocID="{F2E074B3-8426-43C9-8078-A7C733947A6F}" presName="bullet3a" presStyleLbl="node1" presStyleIdx="0" presStyleCnt="3"/>
      <dgm:spPr/>
    </dgm:pt>
    <dgm:pt modelId="{C14BF1AA-CEB1-47FF-82FD-CFA36C1E0AFA}" type="pres">
      <dgm:prSet presAssocID="{F2E074B3-8426-43C9-8078-A7C733947A6F}" presName="textBox3a" presStyleLbl="revTx" presStyleIdx="0" presStyleCnt="3" custLinFactNeighborY="-164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7523EF9-01F5-4452-9A2C-250FEA976650}" type="pres">
      <dgm:prSet presAssocID="{B0DB7CE0-123E-452B-8A27-45377E508B25}" presName="bullet3b" presStyleLbl="node1" presStyleIdx="1" presStyleCnt="3"/>
      <dgm:spPr/>
    </dgm:pt>
    <dgm:pt modelId="{ABACD788-B042-48CB-B7CD-533D37D5E6CA}" type="pres">
      <dgm:prSet presAssocID="{B0DB7CE0-123E-452B-8A27-45377E508B25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0277467-069B-4444-960F-E95C4E4645C7}" type="pres">
      <dgm:prSet presAssocID="{9C634CEA-78D7-4ACE-B014-74C3987AF0D3}" presName="bullet3c" presStyleLbl="node1" presStyleIdx="2" presStyleCnt="3"/>
      <dgm:spPr/>
    </dgm:pt>
    <dgm:pt modelId="{90479369-EC44-40B9-89E3-0F863F8BB625}" type="pres">
      <dgm:prSet presAssocID="{9C634CEA-78D7-4ACE-B014-74C3987AF0D3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7638D7DD-D7A5-43FA-B89C-46AF29C1F2E7}" type="presOf" srcId="{F2E074B3-8426-43C9-8078-A7C733947A6F}" destId="{C14BF1AA-CEB1-47FF-82FD-CFA36C1E0AFA}" srcOrd="0" destOrd="0" presId="urn:microsoft.com/office/officeart/2005/8/layout/arrow2"/>
    <dgm:cxn modelId="{52F9B97C-7F4A-4095-8E12-055B9DBB5E94}" type="presOf" srcId="{9C634CEA-78D7-4ACE-B014-74C3987AF0D3}" destId="{90479369-EC44-40B9-89E3-0F863F8BB625}" srcOrd="0" destOrd="0" presId="urn:microsoft.com/office/officeart/2005/8/layout/arrow2"/>
    <dgm:cxn modelId="{D2A2A785-A206-4303-9939-B191F6EC791F}" type="presOf" srcId="{E1A56BB5-C8CE-4E73-AF8E-4DFD0C68C1D3}" destId="{C43D041D-E8DB-47BF-BC7D-0737159061E9}" srcOrd="0" destOrd="0" presId="urn:microsoft.com/office/officeart/2005/8/layout/arrow2"/>
    <dgm:cxn modelId="{80EDB6B3-34F7-49DF-A206-48D51A72096F}" srcId="{E1A56BB5-C8CE-4E73-AF8E-4DFD0C68C1D3}" destId="{B0DB7CE0-123E-452B-8A27-45377E508B25}" srcOrd="1" destOrd="0" parTransId="{8752B861-26EC-4656-A104-F40E8F98520C}" sibTransId="{4D86FA3D-C6CB-4DFD-AC1E-565783639254}"/>
    <dgm:cxn modelId="{A9E0ADB9-0D24-4A0A-876E-D74630624AF8}" type="presOf" srcId="{B0DB7CE0-123E-452B-8A27-45377E508B25}" destId="{ABACD788-B042-48CB-B7CD-533D37D5E6CA}" srcOrd="0" destOrd="0" presId="urn:microsoft.com/office/officeart/2005/8/layout/arrow2"/>
    <dgm:cxn modelId="{F1D416D1-04BD-4CC9-B1CD-C60AB71F1897}" srcId="{E1A56BB5-C8CE-4E73-AF8E-4DFD0C68C1D3}" destId="{9C634CEA-78D7-4ACE-B014-74C3987AF0D3}" srcOrd="2" destOrd="0" parTransId="{B96E9FAA-9228-4FE6-ACC9-B783FE593198}" sibTransId="{D7D5E585-178C-4DF1-9093-9A8ACAA26BBB}"/>
    <dgm:cxn modelId="{BF00FBA1-4F1D-4946-8AA6-FBA3CE61899C}" srcId="{E1A56BB5-C8CE-4E73-AF8E-4DFD0C68C1D3}" destId="{F2E074B3-8426-43C9-8078-A7C733947A6F}" srcOrd="0" destOrd="0" parTransId="{C50BA95C-2039-4832-A7CA-9AD4179CD243}" sibTransId="{135F485D-B2A0-402E-A13D-A66ED0F241E7}"/>
    <dgm:cxn modelId="{8F4194FF-E7D0-488D-8A40-F0C4B309FC38}" type="presParOf" srcId="{C43D041D-E8DB-47BF-BC7D-0737159061E9}" destId="{00EE2823-57CE-4406-B4EA-FF6E1F881E9D}" srcOrd="0" destOrd="0" presId="urn:microsoft.com/office/officeart/2005/8/layout/arrow2"/>
    <dgm:cxn modelId="{C01BF71A-772D-4DE6-94BD-5FC2EC256409}" type="presParOf" srcId="{C43D041D-E8DB-47BF-BC7D-0737159061E9}" destId="{1E8BB55A-6B0A-47A4-B9C6-5F3038ED3968}" srcOrd="1" destOrd="0" presId="urn:microsoft.com/office/officeart/2005/8/layout/arrow2"/>
    <dgm:cxn modelId="{A043F884-B440-45FD-90DA-228610BDEA7C}" type="presParOf" srcId="{1E8BB55A-6B0A-47A4-B9C6-5F3038ED3968}" destId="{DE82F185-A0EC-4F32-9C29-AC9664E5AB7A}" srcOrd="0" destOrd="0" presId="urn:microsoft.com/office/officeart/2005/8/layout/arrow2"/>
    <dgm:cxn modelId="{590BEC71-4B9F-4A6B-8042-43FE5CEA72D9}" type="presParOf" srcId="{1E8BB55A-6B0A-47A4-B9C6-5F3038ED3968}" destId="{C14BF1AA-CEB1-47FF-82FD-CFA36C1E0AFA}" srcOrd="1" destOrd="0" presId="urn:microsoft.com/office/officeart/2005/8/layout/arrow2"/>
    <dgm:cxn modelId="{CD8990F2-DA94-4124-AD5E-8C96D04AA19B}" type="presParOf" srcId="{1E8BB55A-6B0A-47A4-B9C6-5F3038ED3968}" destId="{97523EF9-01F5-4452-9A2C-250FEA976650}" srcOrd="2" destOrd="0" presId="urn:microsoft.com/office/officeart/2005/8/layout/arrow2"/>
    <dgm:cxn modelId="{473EA1B6-04AF-42BE-B5A2-B64CB1F7B1CB}" type="presParOf" srcId="{1E8BB55A-6B0A-47A4-B9C6-5F3038ED3968}" destId="{ABACD788-B042-48CB-B7CD-533D37D5E6CA}" srcOrd="3" destOrd="0" presId="urn:microsoft.com/office/officeart/2005/8/layout/arrow2"/>
    <dgm:cxn modelId="{67AE49CE-DF60-44AB-ABA7-4DD55F3ACB11}" type="presParOf" srcId="{1E8BB55A-6B0A-47A4-B9C6-5F3038ED3968}" destId="{80277467-069B-4444-960F-E95C4E4645C7}" srcOrd="4" destOrd="0" presId="urn:microsoft.com/office/officeart/2005/8/layout/arrow2"/>
    <dgm:cxn modelId="{7CB661D7-9D99-4E9F-86F7-AA09617DF2B9}" type="presParOf" srcId="{1E8BB55A-6B0A-47A4-B9C6-5F3038ED3968}" destId="{90479369-EC44-40B9-89E3-0F863F8BB625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770D3F-0433-415F-985D-B6FFC0EFE703}" type="doc">
      <dgm:prSet loTypeId="urn:microsoft.com/office/officeart/2005/8/layout/arrow2" loCatId="process" qsTypeId="urn:microsoft.com/office/officeart/2005/8/quickstyle/simple1" qsCatId="simple" csTypeId="urn:microsoft.com/office/officeart/2005/8/colors/accent2_4" csCatId="accent2" phldr="1"/>
      <dgm:spPr/>
    </dgm:pt>
    <dgm:pt modelId="{D95FD232-3494-4918-BAF7-DE47986A2693}">
      <dgm:prSet phldrT="[Text]" custT="1"/>
      <dgm:spPr/>
      <dgm:t>
        <a:bodyPr/>
        <a:lstStyle/>
        <a:p>
          <a:r>
            <a:rPr lang="en-US" sz="4000" b="1" dirty="0" smtClean="0">
              <a:solidFill>
                <a:srgbClr val="C00000"/>
              </a:solidFill>
            </a:rPr>
            <a:t>Low</a:t>
          </a:r>
          <a:endParaRPr lang="th-TH" sz="4000" b="1" dirty="0">
            <a:solidFill>
              <a:srgbClr val="C00000"/>
            </a:solidFill>
          </a:endParaRPr>
        </a:p>
      </dgm:t>
    </dgm:pt>
    <dgm:pt modelId="{0BE441A9-8937-4197-9323-D9C27AC7D30B}" type="parTrans" cxnId="{80FE17B5-10A8-467B-892B-CEC73E242266}">
      <dgm:prSet/>
      <dgm:spPr/>
      <dgm:t>
        <a:bodyPr/>
        <a:lstStyle/>
        <a:p>
          <a:endParaRPr lang="th-TH"/>
        </a:p>
      </dgm:t>
    </dgm:pt>
    <dgm:pt modelId="{20E206CD-60FB-4E41-B9F2-8CDF13260F53}" type="sibTrans" cxnId="{80FE17B5-10A8-467B-892B-CEC73E242266}">
      <dgm:prSet/>
      <dgm:spPr/>
      <dgm:t>
        <a:bodyPr/>
        <a:lstStyle/>
        <a:p>
          <a:endParaRPr lang="th-TH"/>
        </a:p>
      </dgm:t>
    </dgm:pt>
    <dgm:pt modelId="{A5297AAF-CE28-4386-8EFC-F755C8372496}">
      <dgm:prSet phldrT="[Text]" custT="1"/>
      <dgm:spPr/>
      <dgm:t>
        <a:bodyPr/>
        <a:lstStyle/>
        <a:p>
          <a:r>
            <a:rPr lang="en-US" sz="4000" b="1" dirty="0" smtClean="0">
              <a:solidFill>
                <a:srgbClr val="C00000"/>
              </a:solidFill>
            </a:rPr>
            <a:t>Middle</a:t>
          </a:r>
          <a:endParaRPr lang="th-TH" sz="4000" b="1" dirty="0">
            <a:solidFill>
              <a:srgbClr val="C00000"/>
            </a:solidFill>
          </a:endParaRPr>
        </a:p>
      </dgm:t>
    </dgm:pt>
    <dgm:pt modelId="{BE072E9B-43E6-4B92-971B-512842BA217F}" type="parTrans" cxnId="{3869F33A-4D65-49C3-865E-F3EBA84BB9F3}">
      <dgm:prSet/>
      <dgm:spPr/>
      <dgm:t>
        <a:bodyPr/>
        <a:lstStyle/>
        <a:p>
          <a:endParaRPr lang="th-TH"/>
        </a:p>
      </dgm:t>
    </dgm:pt>
    <dgm:pt modelId="{B05D6178-F432-4D6B-A2EF-0E26E2F47290}" type="sibTrans" cxnId="{3869F33A-4D65-49C3-865E-F3EBA84BB9F3}">
      <dgm:prSet/>
      <dgm:spPr/>
      <dgm:t>
        <a:bodyPr/>
        <a:lstStyle/>
        <a:p>
          <a:endParaRPr lang="th-TH"/>
        </a:p>
      </dgm:t>
    </dgm:pt>
    <dgm:pt modelId="{F3841A34-7FA1-43D5-AD1A-DAD5DDF267E3}">
      <dgm:prSet phldrT="[Text]" custT="1"/>
      <dgm:spPr/>
      <dgm:t>
        <a:bodyPr/>
        <a:lstStyle/>
        <a:p>
          <a:r>
            <a:rPr lang="en-US" sz="4000" b="1" dirty="0" smtClean="0">
              <a:solidFill>
                <a:srgbClr val="C00000"/>
              </a:solidFill>
            </a:rPr>
            <a:t>High</a:t>
          </a:r>
          <a:endParaRPr lang="th-TH" sz="4000" b="1" dirty="0">
            <a:solidFill>
              <a:srgbClr val="C00000"/>
            </a:solidFill>
          </a:endParaRPr>
        </a:p>
      </dgm:t>
    </dgm:pt>
    <dgm:pt modelId="{BA23887A-7B1B-45A2-A687-5851349D3129}" type="parTrans" cxnId="{F0C1558F-179D-4D1F-A4F3-31E757F9EA3E}">
      <dgm:prSet/>
      <dgm:spPr/>
      <dgm:t>
        <a:bodyPr/>
        <a:lstStyle/>
        <a:p>
          <a:endParaRPr lang="th-TH"/>
        </a:p>
      </dgm:t>
    </dgm:pt>
    <dgm:pt modelId="{61118157-EF22-457F-92E5-5680A74D12AB}" type="sibTrans" cxnId="{F0C1558F-179D-4D1F-A4F3-31E757F9EA3E}">
      <dgm:prSet/>
      <dgm:spPr/>
      <dgm:t>
        <a:bodyPr/>
        <a:lstStyle/>
        <a:p>
          <a:endParaRPr lang="th-TH"/>
        </a:p>
      </dgm:t>
    </dgm:pt>
    <dgm:pt modelId="{25F73FD1-6C01-4E2E-B433-AB9ED9C8874A}" type="pres">
      <dgm:prSet presAssocID="{24770D3F-0433-415F-985D-B6FFC0EFE703}" presName="arrowDiagram" presStyleCnt="0">
        <dgm:presLayoutVars>
          <dgm:chMax val="5"/>
          <dgm:dir/>
          <dgm:resizeHandles val="exact"/>
        </dgm:presLayoutVars>
      </dgm:prSet>
      <dgm:spPr/>
    </dgm:pt>
    <dgm:pt modelId="{F2850521-E8D1-45D8-ACBE-F790D127F206}" type="pres">
      <dgm:prSet presAssocID="{24770D3F-0433-415F-985D-B6FFC0EFE703}" presName="arrow" presStyleLbl="bgShp" presStyleIdx="0" presStyleCnt="1" custLinFactNeighborX="10156" custLinFactNeighborY="20000"/>
      <dgm:spPr/>
      <dgm:t>
        <a:bodyPr/>
        <a:lstStyle/>
        <a:p>
          <a:endParaRPr lang="th-TH"/>
        </a:p>
      </dgm:t>
    </dgm:pt>
    <dgm:pt modelId="{55AA000E-C1E1-422F-BAD1-0ECBB9A1C4D1}" type="pres">
      <dgm:prSet presAssocID="{24770D3F-0433-415F-985D-B6FFC0EFE703}" presName="arrowDiagram3" presStyleCnt="0"/>
      <dgm:spPr/>
    </dgm:pt>
    <dgm:pt modelId="{F7479398-E688-4134-971C-3EBE1D8BA1EE}" type="pres">
      <dgm:prSet presAssocID="{D95FD232-3494-4918-BAF7-DE47986A2693}" presName="bullet3a" presStyleLbl="node1" presStyleIdx="0" presStyleCnt="3"/>
      <dgm:spPr/>
    </dgm:pt>
    <dgm:pt modelId="{7A01A159-009E-4B09-B86F-129DDF89F1C7}" type="pres">
      <dgm:prSet presAssocID="{D95FD232-3494-4918-BAF7-DE47986A2693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C549707-91F9-4862-B530-A5CB51042A20}" type="pres">
      <dgm:prSet presAssocID="{A5297AAF-CE28-4386-8EFC-F755C8372496}" presName="bullet3b" presStyleLbl="node1" presStyleIdx="1" presStyleCnt="3"/>
      <dgm:spPr/>
    </dgm:pt>
    <dgm:pt modelId="{C1CEF8BD-FBBE-4E8F-97F6-0E1045D42911}" type="pres">
      <dgm:prSet presAssocID="{A5297AAF-CE28-4386-8EFC-F755C8372496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1758016-87A6-46E1-915D-AF3F38A5ACC8}" type="pres">
      <dgm:prSet presAssocID="{F3841A34-7FA1-43D5-AD1A-DAD5DDF267E3}" presName="bullet3c" presStyleLbl="node1" presStyleIdx="2" presStyleCnt="3"/>
      <dgm:spPr/>
    </dgm:pt>
    <dgm:pt modelId="{281E28EC-A22F-446F-B1DD-328EB32F2D56}" type="pres">
      <dgm:prSet presAssocID="{F3841A34-7FA1-43D5-AD1A-DAD5DDF267E3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D307B641-A908-47E7-9469-0F9FF8176F30}" type="presOf" srcId="{F3841A34-7FA1-43D5-AD1A-DAD5DDF267E3}" destId="{281E28EC-A22F-446F-B1DD-328EB32F2D56}" srcOrd="0" destOrd="0" presId="urn:microsoft.com/office/officeart/2005/8/layout/arrow2"/>
    <dgm:cxn modelId="{3869F33A-4D65-49C3-865E-F3EBA84BB9F3}" srcId="{24770D3F-0433-415F-985D-B6FFC0EFE703}" destId="{A5297AAF-CE28-4386-8EFC-F755C8372496}" srcOrd="1" destOrd="0" parTransId="{BE072E9B-43E6-4B92-971B-512842BA217F}" sibTransId="{B05D6178-F432-4D6B-A2EF-0E26E2F47290}"/>
    <dgm:cxn modelId="{F92DD916-8647-431E-87D8-9B7F69B9E52F}" type="presOf" srcId="{24770D3F-0433-415F-985D-B6FFC0EFE703}" destId="{25F73FD1-6C01-4E2E-B433-AB9ED9C8874A}" srcOrd="0" destOrd="0" presId="urn:microsoft.com/office/officeart/2005/8/layout/arrow2"/>
    <dgm:cxn modelId="{A34658FF-7E8A-4C76-9AED-72A42F537683}" type="presOf" srcId="{D95FD232-3494-4918-BAF7-DE47986A2693}" destId="{7A01A159-009E-4B09-B86F-129DDF89F1C7}" srcOrd="0" destOrd="0" presId="urn:microsoft.com/office/officeart/2005/8/layout/arrow2"/>
    <dgm:cxn modelId="{9F39EDAE-C491-4C8E-82D9-E24ED75998C5}" type="presOf" srcId="{A5297AAF-CE28-4386-8EFC-F755C8372496}" destId="{C1CEF8BD-FBBE-4E8F-97F6-0E1045D42911}" srcOrd="0" destOrd="0" presId="urn:microsoft.com/office/officeart/2005/8/layout/arrow2"/>
    <dgm:cxn modelId="{80FE17B5-10A8-467B-892B-CEC73E242266}" srcId="{24770D3F-0433-415F-985D-B6FFC0EFE703}" destId="{D95FD232-3494-4918-BAF7-DE47986A2693}" srcOrd="0" destOrd="0" parTransId="{0BE441A9-8937-4197-9323-D9C27AC7D30B}" sibTransId="{20E206CD-60FB-4E41-B9F2-8CDF13260F53}"/>
    <dgm:cxn modelId="{F0C1558F-179D-4D1F-A4F3-31E757F9EA3E}" srcId="{24770D3F-0433-415F-985D-B6FFC0EFE703}" destId="{F3841A34-7FA1-43D5-AD1A-DAD5DDF267E3}" srcOrd="2" destOrd="0" parTransId="{BA23887A-7B1B-45A2-A687-5851349D3129}" sibTransId="{61118157-EF22-457F-92E5-5680A74D12AB}"/>
    <dgm:cxn modelId="{F2E94063-5D23-411B-9C20-B71235F53AD4}" type="presParOf" srcId="{25F73FD1-6C01-4E2E-B433-AB9ED9C8874A}" destId="{F2850521-E8D1-45D8-ACBE-F790D127F206}" srcOrd="0" destOrd="0" presId="urn:microsoft.com/office/officeart/2005/8/layout/arrow2"/>
    <dgm:cxn modelId="{84915181-748C-4C22-89E5-B917078E58DE}" type="presParOf" srcId="{25F73FD1-6C01-4E2E-B433-AB9ED9C8874A}" destId="{55AA000E-C1E1-422F-BAD1-0ECBB9A1C4D1}" srcOrd="1" destOrd="0" presId="urn:microsoft.com/office/officeart/2005/8/layout/arrow2"/>
    <dgm:cxn modelId="{9DF24C53-75BA-4FC7-8764-0C46A2783656}" type="presParOf" srcId="{55AA000E-C1E1-422F-BAD1-0ECBB9A1C4D1}" destId="{F7479398-E688-4134-971C-3EBE1D8BA1EE}" srcOrd="0" destOrd="0" presId="urn:microsoft.com/office/officeart/2005/8/layout/arrow2"/>
    <dgm:cxn modelId="{F73DD0BE-8DAF-496E-A3E1-F7950FFB2C03}" type="presParOf" srcId="{55AA000E-C1E1-422F-BAD1-0ECBB9A1C4D1}" destId="{7A01A159-009E-4B09-B86F-129DDF89F1C7}" srcOrd="1" destOrd="0" presId="urn:microsoft.com/office/officeart/2005/8/layout/arrow2"/>
    <dgm:cxn modelId="{1D8A36C3-60CD-4269-BF6A-F8C5720633E7}" type="presParOf" srcId="{55AA000E-C1E1-422F-BAD1-0ECBB9A1C4D1}" destId="{5C549707-91F9-4862-B530-A5CB51042A20}" srcOrd="2" destOrd="0" presId="urn:microsoft.com/office/officeart/2005/8/layout/arrow2"/>
    <dgm:cxn modelId="{5A8D141D-995C-47E5-A1F5-87F1473B7B89}" type="presParOf" srcId="{55AA000E-C1E1-422F-BAD1-0ECBB9A1C4D1}" destId="{C1CEF8BD-FBBE-4E8F-97F6-0E1045D42911}" srcOrd="3" destOrd="0" presId="urn:microsoft.com/office/officeart/2005/8/layout/arrow2"/>
    <dgm:cxn modelId="{94ACF79A-785A-4A5B-BD11-CA401E1FB45B}" type="presParOf" srcId="{55AA000E-C1E1-422F-BAD1-0ECBB9A1C4D1}" destId="{11758016-87A6-46E1-915D-AF3F38A5ACC8}" srcOrd="4" destOrd="0" presId="urn:microsoft.com/office/officeart/2005/8/layout/arrow2"/>
    <dgm:cxn modelId="{45DBB96F-6594-42F2-A2BB-D01C6D1131F1}" type="presParOf" srcId="{55AA000E-C1E1-422F-BAD1-0ECBB9A1C4D1}" destId="{281E28EC-A22F-446F-B1DD-328EB32F2D56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CBAA5CE-E92D-47DF-9AE5-867B31537BA2}">
      <dsp:nvSpPr>
        <dsp:cNvPr id="0" name=""/>
        <dsp:cNvSpPr/>
      </dsp:nvSpPr>
      <dsp:spPr>
        <a:xfrm rot="21300000">
          <a:off x="18706" y="1685100"/>
          <a:ext cx="6058586" cy="693799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96C2B4-9CDF-4971-AACD-C8245F983A83}">
      <dsp:nvSpPr>
        <dsp:cNvPr id="0" name=""/>
        <dsp:cNvSpPr/>
      </dsp:nvSpPr>
      <dsp:spPr>
        <a:xfrm>
          <a:off x="731520" y="203200"/>
          <a:ext cx="1828800" cy="1625600"/>
        </a:xfrm>
        <a:prstGeom prst="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E83B88-F5E7-4076-AEFC-A5CC5272E0E8}">
      <dsp:nvSpPr>
        <dsp:cNvPr id="0" name=""/>
        <dsp:cNvSpPr/>
      </dsp:nvSpPr>
      <dsp:spPr>
        <a:xfrm>
          <a:off x="2435522" y="0"/>
          <a:ext cx="3541434" cy="1706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700" kern="1200" dirty="0" smtClean="0"/>
            <a:t>ผู้บริโภคฐานะไม่ดี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700" kern="1200" dirty="0" smtClean="0"/>
            <a:t>ข้อดี-ข้อเสีย</a:t>
          </a:r>
          <a:endParaRPr lang="th-TH" sz="2700" kern="1200" dirty="0"/>
        </a:p>
      </dsp:txBody>
      <dsp:txXfrm>
        <a:off x="2435522" y="0"/>
        <a:ext cx="3541434" cy="1706880"/>
      </dsp:txXfrm>
    </dsp:sp>
    <dsp:sp modelId="{A5AF2C53-0FF5-4334-8187-E08DE9B55478}">
      <dsp:nvSpPr>
        <dsp:cNvPr id="0" name=""/>
        <dsp:cNvSpPr/>
      </dsp:nvSpPr>
      <dsp:spPr>
        <a:xfrm>
          <a:off x="3535680" y="2235200"/>
          <a:ext cx="1828800" cy="1625600"/>
        </a:xfrm>
        <a:prstGeom prst="up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52C73A-6BBD-4F2B-87F9-2A853EBC371A}">
      <dsp:nvSpPr>
        <dsp:cNvPr id="0" name=""/>
        <dsp:cNvSpPr/>
      </dsp:nvSpPr>
      <dsp:spPr>
        <a:xfrm>
          <a:off x="914400" y="2357120"/>
          <a:ext cx="1950720" cy="1706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700" kern="1200" dirty="0" smtClean="0"/>
            <a:t>ผู้บริโภคฐานะดี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700" kern="1200" dirty="0" smtClean="0"/>
            <a:t>ข้อดี-ข้อเสีย</a:t>
          </a:r>
          <a:endParaRPr lang="th-TH" sz="2700" kern="1200" dirty="0"/>
        </a:p>
      </dsp:txBody>
      <dsp:txXfrm>
        <a:off x="914400" y="2357120"/>
        <a:ext cx="1950720" cy="17068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EE2823-57CE-4406-B4EA-FF6E1F881E9D}">
      <dsp:nvSpPr>
        <dsp:cNvPr id="0" name=""/>
        <dsp:cNvSpPr/>
      </dsp:nvSpPr>
      <dsp:spPr>
        <a:xfrm>
          <a:off x="0" y="126999"/>
          <a:ext cx="6096000" cy="38100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82F185-A0EC-4F32-9C29-AC9664E5AB7A}">
      <dsp:nvSpPr>
        <dsp:cNvPr id="0" name=""/>
        <dsp:cNvSpPr/>
      </dsp:nvSpPr>
      <dsp:spPr>
        <a:xfrm>
          <a:off x="774192" y="2756661"/>
          <a:ext cx="158496" cy="1584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4BF1AA-CEB1-47FF-82FD-CFA36C1E0AFA}">
      <dsp:nvSpPr>
        <dsp:cNvPr id="0" name=""/>
        <dsp:cNvSpPr/>
      </dsp:nvSpPr>
      <dsp:spPr>
        <a:xfrm>
          <a:off x="853440" y="2817819"/>
          <a:ext cx="1420368" cy="1101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984" tIns="0" rIns="0" bIns="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accent1">
                  <a:lumMod val="75000"/>
                </a:schemeClr>
              </a:solidFill>
            </a:rPr>
            <a:t>Low</a:t>
          </a:r>
          <a:endParaRPr lang="th-TH" sz="40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853440" y="2817819"/>
        <a:ext cx="1420368" cy="1101090"/>
      </dsp:txXfrm>
    </dsp:sp>
    <dsp:sp modelId="{97523EF9-01F5-4452-9A2C-250FEA976650}">
      <dsp:nvSpPr>
        <dsp:cNvPr id="0" name=""/>
        <dsp:cNvSpPr/>
      </dsp:nvSpPr>
      <dsp:spPr>
        <a:xfrm>
          <a:off x="2173224" y="1721103"/>
          <a:ext cx="286512" cy="2865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ACD788-B042-48CB-B7CD-533D37D5E6CA}">
      <dsp:nvSpPr>
        <dsp:cNvPr id="0" name=""/>
        <dsp:cNvSpPr/>
      </dsp:nvSpPr>
      <dsp:spPr>
        <a:xfrm>
          <a:off x="2316480" y="1864359"/>
          <a:ext cx="1463040" cy="2072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1817" tIns="0" rIns="0" bIns="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accent1">
                  <a:lumMod val="75000"/>
                </a:schemeClr>
              </a:solidFill>
            </a:rPr>
            <a:t>Middle</a:t>
          </a:r>
          <a:endParaRPr lang="th-TH" sz="40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2316480" y="1864359"/>
        <a:ext cx="1463040" cy="2072640"/>
      </dsp:txXfrm>
    </dsp:sp>
    <dsp:sp modelId="{80277467-069B-4444-960F-E95C4E4645C7}">
      <dsp:nvSpPr>
        <dsp:cNvPr id="0" name=""/>
        <dsp:cNvSpPr/>
      </dsp:nvSpPr>
      <dsp:spPr>
        <a:xfrm>
          <a:off x="3855720" y="1090929"/>
          <a:ext cx="396240" cy="3962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479369-EC44-40B9-89E3-0F863F8BB625}">
      <dsp:nvSpPr>
        <dsp:cNvPr id="0" name=""/>
        <dsp:cNvSpPr/>
      </dsp:nvSpPr>
      <dsp:spPr>
        <a:xfrm>
          <a:off x="4053840" y="1289049"/>
          <a:ext cx="1463040" cy="2647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959" tIns="0" rIns="0" bIns="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accent1">
                  <a:lumMod val="75000"/>
                </a:schemeClr>
              </a:solidFill>
            </a:rPr>
            <a:t>High</a:t>
          </a:r>
          <a:endParaRPr lang="th-TH" sz="40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4053840" y="1289049"/>
        <a:ext cx="1463040" cy="26479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850521-E8D1-45D8-ACBE-F790D127F206}">
      <dsp:nvSpPr>
        <dsp:cNvPr id="0" name=""/>
        <dsp:cNvSpPr/>
      </dsp:nvSpPr>
      <dsp:spPr>
        <a:xfrm>
          <a:off x="0" y="254000"/>
          <a:ext cx="6096000" cy="38100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479398-E688-4134-971C-3EBE1D8BA1EE}">
      <dsp:nvSpPr>
        <dsp:cNvPr id="0" name=""/>
        <dsp:cNvSpPr/>
      </dsp:nvSpPr>
      <dsp:spPr>
        <a:xfrm>
          <a:off x="774192" y="2756661"/>
          <a:ext cx="158496" cy="158496"/>
        </a:xfrm>
        <a:prstGeom prst="ellips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01A159-009E-4B09-B86F-129DDF89F1C7}">
      <dsp:nvSpPr>
        <dsp:cNvPr id="0" name=""/>
        <dsp:cNvSpPr/>
      </dsp:nvSpPr>
      <dsp:spPr>
        <a:xfrm>
          <a:off x="853440" y="2835910"/>
          <a:ext cx="1420368" cy="1101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984" tIns="0" rIns="0" bIns="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rgbClr val="C00000"/>
              </a:solidFill>
            </a:rPr>
            <a:t>Low</a:t>
          </a:r>
          <a:endParaRPr lang="th-TH" sz="4000" b="1" kern="1200" dirty="0">
            <a:solidFill>
              <a:srgbClr val="C00000"/>
            </a:solidFill>
          </a:endParaRPr>
        </a:p>
      </dsp:txBody>
      <dsp:txXfrm>
        <a:off x="853440" y="2835910"/>
        <a:ext cx="1420368" cy="1101090"/>
      </dsp:txXfrm>
    </dsp:sp>
    <dsp:sp modelId="{5C549707-91F9-4862-B530-A5CB51042A20}">
      <dsp:nvSpPr>
        <dsp:cNvPr id="0" name=""/>
        <dsp:cNvSpPr/>
      </dsp:nvSpPr>
      <dsp:spPr>
        <a:xfrm>
          <a:off x="2173224" y="1721103"/>
          <a:ext cx="286512" cy="286512"/>
        </a:xfrm>
        <a:prstGeom prst="ellipse">
          <a:avLst/>
        </a:prstGeom>
        <a:solidFill>
          <a:schemeClr val="accent2">
            <a:shade val="50000"/>
            <a:hueOff val="-27656"/>
            <a:satOff val="-5606"/>
            <a:lumOff val="308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CEF8BD-FBBE-4E8F-97F6-0E1045D42911}">
      <dsp:nvSpPr>
        <dsp:cNvPr id="0" name=""/>
        <dsp:cNvSpPr/>
      </dsp:nvSpPr>
      <dsp:spPr>
        <a:xfrm>
          <a:off x="2316480" y="1864359"/>
          <a:ext cx="1463040" cy="2072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1817" tIns="0" rIns="0" bIns="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rgbClr val="C00000"/>
              </a:solidFill>
            </a:rPr>
            <a:t>Middle</a:t>
          </a:r>
          <a:endParaRPr lang="th-TH" sz="4000" b="1" kern="1200" dirty="0">
            <a:solidFill>
              <a:srgbClr val="C00000"/>
            </a:solidFill>
          </a:endParaRPr>
        </a:p>
      </dsp:txBody>
      <dsp:txXfrm>
        <a:off x="2316480" y="1864359"/>
        <a:ext cx="1463040" cy="2072640"/>
      </dsp:txXfrm>
    </dsp:sp>
    <dsp:sp modelId="{11758016-87A6-46E1-915D-AF3F38A5ACC8}">
      <dsp:nvSpPr>
        <dsp:cNvPr id="0" name=""/>
        <dsp:cNvSpPr/>
      </dsp:nvSpPr>
      <dsp:spPr>
        <a:xfrm>
          <a:off x="3855720" y="1090929"/>
          <a:ext cx="396240" cy="396240"/>
        </a:xfrm>
        <a:prstGeom prst="ellipse">
          <a:avLst/>
        </a:prstGeom>
        <a:solidFill>
          <a:schemeClr val="accent2">
            <a:shade val="50000"/>
            <a:hueOff val="-27656"/>
            <a:satOff val="-5606"/>
            <a:lumOff val="308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1E28EC-A22F-446F-B1DD-328EB32F2D56}">
      <dsp:nvSpPr>
        <dsp:cNvPr id="0" name=""/>
        <dsp:cNvSpPr/>
      </dsp:nvSpPr>
      <dsp:spPr>
        <a:xfrm>
          <a:off x="4053840" y="1289049"/>
          <a:ext cx="1463040" cy="2647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959" tIns="0" rIns="0" bIns="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rgbClr val="C00000"/>
              </a:solidFill>
            </a:rPr>
            <a:t>High</a:t>
          </a:r>
          <a:endParaRPr lang="th-TH" sz="4000" b="1" kern="1200" dirty="0">
            <a:solidFill>
              <a:srgbClr val="C00000"/>
            </a:solidFill>
          </a:endParaRPr>
        </a:p>
      </dsp:txBody>
      <dsp:txXfrm>
        <a:off x="4053840" y="1289049"/>
        <a:ext cx="1463040" cy="2647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24/01/56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22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21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25.jpeg"/><Relationship Id="rId4" Type="http://schemas.openxmlformats.org/officeDocument/2006/relationships/diagramLayout" Target="../diagrams/layout3.xml"/><Relationship Id="rId9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57232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Chapter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gsana New" pitchFamily="18" charset="-34"/>
                <a:cs typeface="Angsana New" pitchFamily="18" charset="-34"/>
              </a:rPr>
              <a:t> 9: Social Class</a:t>
            </a:r>
            <a:endParaRPr lang="th-TH" sz="3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520" y="1428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1601822"/>
            <a:ext cx="84296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Nature of Social Class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The Measurement of Social Class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Non Affluent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Applications of Social Class in Marketing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Social Class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Measurement of Social Class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642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การวัดระดับชั้นทางสังคม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71604" y="1785926"/>
            <a:ext cx="7572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70000"/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  <a:t>ดัชนีแบบตัวแปรเดียว</a:t>
            </a:r>
            <a:endParaRPr lang="en-US" sz="28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270461"/>
            <a:ext cx="8143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ในปี 2553 สมาคมวิจัยการตลาดแห่งประเทศไทย (</a:t>
            </a:r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TMRS) </a:t>
            </a:r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ได้กำหนดมาตรฐาน สถานะเศรษฐกิจ-สังคม (</a:t>
            </a:r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SES : Standardization of Socio-Economic Status) </a:t>
            </a:r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ตามเกณฑ์วัดจากฐานการเงิน เพื่อจัดกลุ่มครัวเรือนไทย เพื่อให้เป็นเกณฑ์มาตรฐานในการจัดทำวิจัยในประเทศไทย 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9" name="Picture 8" descr="SES.jpg"/>
          <p:cNvPicPr>
            <a:picLocks noChangeAspect="1"/>
          </p:cNvPicPr>
          <p:nvPr/>
        </p:nvPicPr>
        <p:blipFill>
          <a:blip r:embed="rId3" cstate="print"/>
          <a:srcRect b="3397"/>
          <a:stretch>
            <a:fillRect/>
          </a:stretch>
        </p:blipFill>
        <p:spPr>
          <a:xfrm>
            <a:off x="2500298" y="3214686"/>
            <a:ext cx="4000528" cy="35682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Social Class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Measurement of Social Class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642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การวัดระดับชั้นทางสังคม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71604" y="1785926"/>
            <a:ext cx="75723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การวัดแบบนามธรรม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(Subjective measures)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การวัดแบบกิตติศัพท์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(Reputational measures)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การวัดแบบรูปธรรม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(Objective measures)</a:t>
            </a:r>
          </a:p>
          <a:p>
            <a:pPr lvl="1">
              <a:buSzPct val="70000"/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  <a:t>ดัชนีแบบตัวแปรเดียว</a:t>
            </a:r>
            <a:endParaRPr lang="en-US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buSzPct val="70000"/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  <a:t>ดัชนีแบบตัวแปรผสม</a:t>
            </a:r>
            <a:endParaRPr lang="en-US" sz="2800" b="1" dirty="0" smtClean="0">
              <a:solidFill>
                <a:schemeClr val="accent5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28728" y="4214818"/>
            <a:ext cx="6572296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 err="1" smtClean="0">
                <a:latin typeface="Angsana New" pitchFamily="18" charset="-34"/>
                <a:cs typeface="Angsana New" pitchFamily="18" charset="-34"/>
              </a:rPr>
              <a:t>W.Lloyd</a:t>
            </a:r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 Warner </a:t>
            </a:r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ได้สร้างวิธีการวัดระดับชั้นของสังคมเรียกว่า</a:t>
            </a:r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 Warner's Index of Status Characteristics (ISC Score) </a:t>
            </a:r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โดยใช้ 4 ตัวแปรในการวัด ได้แก่ อาชีพ แหล่งที่มาของรายได้ ลักษณะที่อยู่อาศัย และแหล่งที่อยู่อาศัย 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8213685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57166"/>
            <a:ext cx="8291911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85728"/>
            <a:ext cx="8305178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5" y="285728"/>
            <a:ext cx="8265817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428604"/>
            <a:ext cx="762260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การคำนวณคะแนนรวม</a:t>
            </a:r>
            <a:r>
              <a:rPr lang="en-US" sz="2800" b="1" dirty="0" smtClean="0"/>
              <a:t> (ISC Score)</a:t>
            </a:r>
          </a:p>
          <a:p>
            <a:r>
              <a:rPr lang="th-TH" sz="2800" dirty="0" smtClean="0"/>
              <a:t>	</a:t>
            </a:r>
            <a:r>
              <a:rPr lang="en-US" sz="2800" dirty="0" smtClean="0"/>
              <a:t>= (</a:t>
            </a:r>
            <a:r>
              <a:rPr lang="th-TH" sz="2800" dirty="0" smtClean="0"/>
              <a:t>คะแนนข้อ 1 </a:t>
            </a:r>
            <a:r>
              <a:rPr lang="en-US" sz="2800" dirty="0" smtClean="0"/>
              <a:t> X </a:t>
            </a:r>
            <a:r>
              <a:rPr lang="th-TH" sz="2800" dirty="0" smtClean="0"/>
              <a:t>น้ำหนักข้อ 1</a:t>
            </a:r>
            <a:r>
              <a:rPr lang="en-US" sz="2800" dirty="0" smtClean="0"/>
              <a:t>) + (</a:t>
            </a:r>
            <a:r>
              <a:rPr lang="th-TH" sz="2800" dirty="0" smtClean="0"/>
              <a:t>คะแนนข้อ 2 </a:t>
            </a:r>
            <a:r>
              <a:rPr lang="en-US" sz="2800" dirty="0" smtClean="0"/>
              <a:t> X </a:t>
            </a:r>
            <a:r>
              <a:rPr lang="th-TH" sz="2800" dirty="0" smtClean="0"/>
              <a:t>น้ำหนักข้อ </a:t>
            </a:r>
            <a:r>
              <a:rPr lang="en-US" sz="2800" dirty="0" smtClean="0"/>
              <a:t>2) + </a:t>
            </a:r>
            <a:br>
              <a:rPr lang="en-US" sz="2800" dirty="0" smtClean="0"/>
            </a:br>
            <a:r>
              <a:rPr lang="en-US" sz="2800" dirty="0" smtClean="0"/>
              <a:t> 	   (</a:t>
            </a:r>
            <a:r>
              <a:rPr lang="th-TH" sz="2800" dirty="0" smtClean="0"/>
              <a:t>คะแนนข้อ 3 </a:t>
            </a:r>
            <a:r>
              <a:rPr lang="en-US" sz="2800" dirty="0" smtClean="0"/>
              <a:t> X </a:t>
            </a:r>
            <a:r>
              <a:rPr lang="th-TH" sz="2800" dirty="0" smtClean="0"/>
              <a:t>น้ำหนักข้อ </a:t>
            </a:r>
            <a:r>
              <a:rPr lang="en-US" sz="2800" dirty="0" smtClean="0"/>
              <a:t>3) + (</a:t>
            </a:r>
            <a:r>
              <a:rPr lang="th-TH" sz="2800" dirty="0" smtClean="0"/>
              <a:t>คะแนนข้อ 4 </a:t>
            </a:r>
            <a:r>
              <a:rPr lang="en-US" sz="2800" dirty="0" smtClean="0"/>
              <a:t> X </a:t>
            </a:r>
            <a:r>
              <a:rPr lang="th-TH" sz="2800" dirty="0" smtClean="0"/>
              <a:t>น้ำหนักข้อ </a:t>
            </a:r>
            <a:r>
              <a:rPr lang="en-US" sz="2800" dirty="0" smtClean="0"/>
              <a:t>4) </a:t>
            </a:r>
          </a:p>
        </p:txBody>
      </p:sp>
      <p:pic>
        <p:nvPicPr>
          <p:cNvPr id="5" name="Picture 4" descr="Intrepr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357430"/>
            <a:ext cx="7962900" cy="3476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Social Class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800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ผู้บริโภคที่มีฐานะดีและไม่ดี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1524000" y="21431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Non Affluent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Social Class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Applications of Social Class in Marketing Management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5246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การประยุกต์ใช้ชั้นทางสังคมกับงานทางด้านการตลาด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4" y="1824327"/>
            <a:ext cx="4911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สินค้าประเภทเครื่องแต่งกาย แฟชั่น และการจับจ่ายใช้สอย</a:t>
            </a:r>
            <a:endParaRPr lang="en-US" sz="2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nike-sportswear-futura-tshirts-1"/>
          <p:cNvPicPr>
            <a:picLocks noChangeAspect="1" noChangeArrowheads="1"/>
          </p:cNvPicPr>
          <p:nvPr/>
        </p:nvPicPr>
        <p:blipFill>
          <a:blip r:embed="rId3" cstate="print"/>
          <a:srcRect l="19598" r="16521"/>
          <a:stretch>
            <a:fillRect/>
          </a:stretch>
        </p:blipFill>
        <p:spPr bwMode="auto">
          <a:xfrm>
            <a:off x="4231184" y="2539181"/>
            <a:ext cx="1210101" cy="1418515"/>
          </a:xfrm>
          <a:prstGeom prst="rect">
            <a:avLst/>
          </a:prstGeom>
          <a:noFill/>
        </p:spPr>
      </p:pic>
      <p:pic>
        <p:nvPicPr>
          <p:cNvPr id="1027" name="Picture 3" descr="mj-tshirt-mens-kop-m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571744"/>
            <a:ext cx="1077239" cy="1385951"/>
          </a:xfrm>
          <a:prstGeom prst="rect">
            <a:avLst/>
          </a:prstGeom>
          <a:noFill/>
        </p:spPr>
      </p:pic>
      <p:pic>
        <p:nvPicPr>
          <p:cNvPr id="1028" name="Picture 4" descr="louis-vuitton-t-shirts-for-men-10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4929198"/>
            <a:ext cx="1297387" cy="1297386"/>
          </a:xfrm>
          <a:prstGeom prst="rect">
            <a:avLst/>
          </a:prstGeom>
          <a:noFill/>
        </p:spPr>
      </p:pic>
      <p:pic>
        <p:nvPicPr>
          <p:cNvPr id="1029" name="Picture 5" descr="wall-luxury-essentials-stripe-quintessential-t-shirt"/>
          <p:cNvPicPr>
            <a:picLocks noChangeAspect="1" noChangeArrowheads="1"/>
          </p:cNvPicPr>
          <p:nvPr/>
        </p:nvPicPr>
        <p:blipFill>
          <a:blip r:embed="rId6" cstate="print"/>
          <a:srcRect l="10089" t="26056" r="4567"/>
          <a:stretch>
            <a:fillRect/>
          </a:stretch>
        </p:blipFill>
        <p:spPr bwMode="auto">
          <a:xfrm>
            <a:off x="2103126" y="4926425"/>
            <a:ext cx="1148467" cy="1289047"/>
          </a:xfrm>
          <a:prstGeom prst="rect">
            <a:avLst/>
          </a:prstGeom>
          <a:noFill/>
        </p:spPr>
      </p:pic>
      <p:sp>
        <p:nvSpPr>
          <p:cNvPr id="10" name="Minus 9"/>
          <p:cNvSpPr/>
          <p:nvPr/>
        </p:nvSpPr>
        <p:spPr>
          <a:xfrm rot="21300000">
            <a:off x="1495103" y="4039382"/>
            <a:ext cx="6058586" cy="693799"/>
          </a:xfrm>
          <a:prstGeom prst="mathMinus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Down Arrow 10"/>
          <p:cNvSpPr/>
          <p:nvPr/>
        </p:nvSpPr>
        <p:spPr>
          <a:xfrm>
            <a:off x="2207917" y="2557482"/>
            <a:ext cx="1828800" cy="1625600"/>
          </a:xfrm>
          <a:prstGeom prst="down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Up Arrow 11"/>
          <p:cNvSpPr/>
          <p:nvPr/>
        </p:nvSpPr>
        <p:spPr>
          <a:xfrm>
            <a:off x="5012077" y="4589482"/>
            <a:ext cx="1828800" cy="1625600"/>
          </a:xfrm>
          <a:prstGeom prst="up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Social Class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Applications of Social Class in Marketing Management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5246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การประยุกต์ใช้ชั้นทางสังคมกับงานทางด้านการตลาด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4" y="1824327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บรรยากาศร้านค้า</a:t>
            </a:r>
            <a:endParaRPr lang="en-US" sz="2400" b="1" dirty="0">
              <a:solidFill>
                <a:srgbClr val="C00000"/>
              </a:solidFill>
            </a:endParaRPr>
          </a:p>
        </p:txBody>
      </p:sp>
      <p:pic>
        <p:nvPicPr>
          <p:cNvPr id="11" name="Picture 10" descr="Photo_co3ghab1ldjkip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2285992"/>
            <a:ext cx="3429023" cy="2571768"/>
          </a:xfrm>
          <a:prstGeom prst="rect">
            <a:avLst/>
          </a:prstGeom>
        </p:spPr>
      </p:pic>
      <p:pic>
        <p:nvPicPr>
          <p:cNvPr id="12" name="Picture 11" descr="awesome-inspirational-restaurant-desig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43497" y="3643314"/>
            <a:ext cx="4057659" cy="2684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Social Class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Nature of Social Class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3214686"/>
            <a:ext cx="4118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>
                <a:solidFill>
                  <a:srgbClr val="C00000"/>
                </a:solidFill>
              </a:rPr>
              <a:t>Characteristics of Social Class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28728" y="3938665"/>
            <a:ext cx="676980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sz="3200" b="1" dirty="0" smtClean="0">
                <a:solidFill>
                  <a:schemeClr val="tx2">
                    <a:lumMod val="75000"/>
                  </a:schemeClr>
                </a:solidFill>
              </a:rPr>
              <a:t>Is hierarchical</a:t>
            </a:r>
          </a:p>
          <a:p>
            <a:pPr>
              <a:buFont typeface="Courier New" pitchFamily="49" charset="0"/>
              <a:buChar char="o"/>
            </a:pPr>
            <a:r>
              <a:rPr lang="th-TH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sz="3200" b="1" dirty="0" smtClean="0">
                <a:solidFill>
                  <a:schemeClr val="tx2">
                    <a:lumMod val="75000"/>
                  </a:schemeClr>
                </a:solidFill>
              </a:rPr>
              <a:t>Is a natural form of segmentation</a:t>
            </a:r>
          </a:p>
          <a:p>
            <a:pPr>
              <a:buFont typeface="Courier New" pitchFamily="49" charset="0"/>
              <a:buChar char="o"/>
            </a:pPr>
            <a:r>
              <a:rPr lang="th-TH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sz="3200" b="1" dirty="0" smtClean="0">
                <a:solidFill>
                  <a:schemeClr val="tx2">
                    <a:lumMod val="75000"/>
                  </a:schemeClr>
                </a:solidFill>
              </a:rPr>
              <a:t>Provides a frame of reference for consumer behaviour</a:t>
            </a:r>
          </a:p>
          <a:p>
            <a:pPr>
              <a:buFont typeface="Courier New" pitchFamily="49" charset="0"/>
              <a:buChar char="o"/>
            </a:pPr>
            <a:r>
              <a:rPr lang="th-TH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sz="3200" b="1" dirty="0" smtClean="0">
                <a:solidFill>
                  <a:schemeClr val="tx2">
                    <a:lumMod val="75000"/>
                  </a:schemeClr>
                </a:solidFill>
              </a:rPr>
              <a:t>Reflects a person’s relative social status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57290" y="1928802"/>
            <a:ext cx="68852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“Individuals compare their</a:t>
            </a:r>
            <a:r>
              <a:rPr lang="en-CA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own possessions against </a:t>
            </a:r>
            <a:endParaRPr lang="th-TH" sz="3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those of others to determine their relative social standing”</a:t>
            </a:r>
            <a:endParaRPr lang="en-CA" sz="32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5786" y="1285860"/>
            <a:ext cx="3672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Social Comparison Theory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/>
        </p:nvGraphicFramePr>
        <p:xfrm>
          <a:off x="1357290" y="26511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Social Class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Applications of Social Class in Marketing Management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5246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การประยุกต์ใช้ชั้นทางสังคมกับงานทางด้านการตลาด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4" y="1824327"/>
            <a:ext cx="3010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การเก็บออม การใช้จ่าย และสินเชื่อ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  <p:pic>
        <p:nvPicPr>
          <p:cNvPr id="19" name="Picture 18" descr="bank_account.jpg"/>
          <p:cNvPicPr>
            <a:picLocks noChangeAspect="1"/>
          </p:cNvPicPr>
          <p:nvPr/>
        </p:nvPicPr>
        <p:blipFill>
          <a:blip r:embed="rId8" cstate="print"/>
          <a:srcRect l="38372" t="5469" r="6395" b="14844"/>
          <a:stretch>
            <a:fillRect/>
          </a:stretch>
        </p:blipFill>
        <p:spPr>
          <a:xfrm>
            <a:off x="3214678" y="2560464"/>
            <a:ext cx="928694" cy="1661874"/>
          </a:xfrm>
          <a:prstGeom prst="rect">
            <a:avLst/>
          </a:prstGeom>
        </p:spPr>
      </p:pic>
      <p:pic>
        <p:nvPicPr>
          <p:cNvPr id="20" name="Picture 19" descr="1187522494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572000" y="2428868"/>
            <a:ext cx="1619248" cy="1214436"/>
          </a:xfrm>
          <a:prstGeom prst="rect">
            <a:avLst/>
          </a:prstGeom>
        </p:spPr>
      </p:pic>
      <p:pic>
        <p:nvPicPr>
          <p:cNvPr id="21" name="Picture 20" descr="2011_06_17_172425_57fcojjl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42976" y="3857628"/>
            <a:ext cx="1824036" cy="13691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/>
        </p:nvGraphicFramePr>
        <p:xfrm>
          <a:off x="1357290" y="26511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Social Class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lvl="0"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Applications of Social Class in Marketing Management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5246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การประยุกต์ใช้ชั้นทางสังคมกับงานทางด้านการตลาด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4" y="1824327"/>
            <a:ext cx="1362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การใช้เวลาว่าง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  <p:pic>
        <p:nvPicPr>
          <p:cNvPr id="8" name="Picture 7" descr="Family_watching_television_195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42976" y="3786190"/>
            <a:ext cx="1492708" cy="1387752"/>
          </a:xfrm>
          <a:prstGeom prst="rect">
            <a:avLst/>
          </a:prstGeom>
        </p:spPr>
      </p:pic>
      <p:pic>
        <p:nvPicPr>
          <p:cNvPr id="13" name="Picture 12" descr="untitled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786050" y="2547941"/>
            <a:ext cx="1494442" cy="1666877"/>
          </a:xfrm>
          <a:prstGeom prst="rect">
            <a:avLst/>
          </a:prstGeom>
        </p:spPr>
      </p:pic>
      <p:pic>
        <p:nvPicPr>
          <p:cNvPr id="16" name="Picture 15" descr="country_club_3.jpg"/>
          <p:cNvPicPr>
            <a:picLocks noChangeAspect="1"/>
          </p:cNvPicPr>
          <p:nvPr/>
        </p:nvPicPr>
        <p:blipFill>
          <a:blip r:embed="rId10" cstate="print"/>
          <a:srcRect l="6362" r="14114"/>
          <a:stretch>
            <a:fillRect/>
          </a:stretch>
        </p:blipFill>
        <p:spPr>
          <a:xfrm>
            <a:off x="4572000" y="2143116"/>
            <a:ext cx="1785950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48" y="3645024"/>
            <a:ext cx="89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End of Chapter 9: Social Class</a:t>
            </a: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496" y="2996952"/>
            <a:ext cx="8640960" cy="6096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CONSUMER BEHAVIOR</a:t>
            </a:r>
            <a:endParaRPr lang="en-US" sz="40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Social Class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Nature of Social Class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71538" y="2071678"/>
            <a:ext cx="7643866" cy="373358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middle class is </a:t>
            </a:r>
            <a:r>
              <a:rPr kumimoji="0" lang="en-US" sz="29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shrinking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size and purchasing power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upper class is </a:t>
            </a:r>
            <a:r>
              <a:rPr kumimoji="0" lang="en-US" sz="29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growing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size and purchasing power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lower class is </a:t>
            </a:r>
            <a:r>
              <a:rPr kumimoji="0" lang="en-US" sz="29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growing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size but </a:t>
            </a:r>
            <a:r>
              <a:rPr kumimoji="0" lang="en-US" sz="29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purchasing power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rich are getting richer and the poor are getting poorer</a:t>
            </a:r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en-US" sz="2900" b="1" dirty="0" smtClean="0"/>
              <a:t>We are becoming a two-tiered society</a:t>
            </a:r>
          </a:p>
          <a:p>
            <a:pPr lvl="2">
              <a:buFont typeface="Courier New" pitchFamily="49" charset="0"/>
              <a:buChar char="o"/>
            </a:pPr>
            <a:r>
              <a:rPr lang="en-US" sz="2800" b="1" dirty="0" smtClean="0"/>
              <a:t> The haves</a:t>
            </a:r>
          </a:p>
          <a:p>
            <a:pPr lvl="2">
              <a:buFont typeface="Courier New" pitchFamily="49" charset="0"/>
              <a:buChar char="o"/>
            </a:pPr>
            <a:r>
              <a:rPr lang="en-US" sz="2800" b="1" dirty="0" smtClean="0"/>
              <a:t> The have-nots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285860"/>
            <a:ext cx="2624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Social Class Trend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Social Class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Nature of Social Class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285860"/>
            <a:ext cx="2157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Social Mobility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94157" y="3574757"/>
            <a:ext cx="2157963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Social Mobility</a:t>
            </a:r>
          </a:p>
        </p:txBody>
      </p:sp>
      <p:sp>
        <p:nvSpPr>
          <p:cNvPr id="8" name="Curved Down Arrow 7"/>
          <p:cNvSpPr/>
          <p:nvPr/>
        </p:nvSpPr>
        <p:spPr>
          <a:xfrm rot="19765071">
            <a:off x="3168699" y="2342481"/>
            <a:ext cx="2454208" cy="78581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urved Down Arrow 9"/>
          <p:cNvSpPr/>
          <p:nvPr/>
        </p:nvSpPr>
        <p:spPr>
          <a:xfrm rot="8646810">
            <a:off x="3561275" y="4806770"/>
            <a:ext cx="2454208" cy="785818"/>
          </a:xfrm>
          <a:prstGeom prst="curved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07904" y="2782669"/>
            <a:ext cx="2308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Upward Mobility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2827562" y="4437112"/>
            <a:ext cx="26805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Downward Mobility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6326056" y="3344944"/>
            <a:ext cx="14863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Horizontal</a:t>
            </a:r>
          </a:p>
          <a:p>
            <a:pPr algn="ctr"/>
            <a:r>
              <a:rPr lang="en-US" sz="3600" dirty="0" smtClean="0"/>
              <a:t>Mobility</a:t>
            </a:r>
            <a:endParaRPr lang="en-US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1501520" y="3327012"/>
            <a:ext cx="14863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Horizontal</a:t>
            </a:r>
          </a:p>
          <a:p>
            <a:pPr algn="ctr"/>
            <a:r>
              <a:rPr lang="en-US" sz="3600" dirty="0" smtClean="0"/>
              <a:t>Mobility</a:t>
            </a:r>
            <a:endParaRPr lang="en-US" sz="3600" dirty="0"/>
          </a:p>
        </p:txBody>
      </p:sp>
      <p:sp>
        <p:nvSpPr>
          <p:cNvPr id="18" name="Left-Right Arrow 17"/>
          <p:cNvSpPr/>
          <p:nvPr/>
        </p:nvSpPr>
        <p:spPr>
          <a:xfrm>
            <a:off x="971600" y="3789040"/>
            <a:ext cx="2448272" cy="288032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-Right Arrow 18"/>
          <p:cNvSpPr/>
          <p:nvPr/>
        </p:nvSpPr>
        <p:spPr>
          <a:xfrm>
            <a:off x="5724128" y="3789040"/>
            <a:ext cx="2448272" cy="288032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3581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การแบ่งกลุ่มและลำดับชั้นทางสังคม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pic>
        <p:nvPicPr>
          <p:cNvPr id="4" name="Picture 3" descr="Social Class Classific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630860"/>
            <a:ext cx="7643866" cy="6012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Social Class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Measurement of Social Class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642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การวัดระดับชั้นทางสังคม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71604" y="1785926"/>
            <a:ext cx="5016117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การวัดแบบนามธรรม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(Subjective measures)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การวัดแบบกิตติศัพท์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(Reputational measures)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การวัดแบบรูปธรรม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(Objective measures)</a:t>
            </a:r>
          </a:p>
          <a:p>
            <a:pPr lvl="1">
              <a:buSzPct val="70000"/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  <a:t>ดัชนีแบบตัวแปรเดียว</a:t>
            </a:r>
            <a:endParaRPr lang="en-US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buSzPct val="70000"/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  <a:t>ดัชนีแบบตัวแปรผสม</a:t>
            </a:r>
            <a:endParaRPr lang="en-US" sz="2800" b="1" dirty="0" smtClean="0">
              <a:solidFill>
                <a:schemeClr val="accent5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chemeClr val="accent6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Social Class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Measurement of Social Class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642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การวัดระดับชั้นทางสังคม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71604" y="1785926"/>
            <a:ext cx="75723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การวัดแบบนามธรรม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(Subjective measures)</a:t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</a:br>
            <a:endParaRPr lang="en-US" sz="2800" b="1" dirty="0" smtClean="0">
              <a:solidFill>
                <a:schemeClr val="accent6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การวัดแบบกิตติศัพท์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(Reputational measures)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การวัดแบบรูปธรรม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(Objective measures)</a:t>
            </a:r>
          </a:p>
          <a:p>
            <a:pPr lvl="1">
              <a:buSzPct val="70000"/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  <a:t>ดัชนีแบบตัวแปรเดียว</a:t>
            </a:r>
            <a:endParaRPr lang="en-US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buSzPct val="70000"/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  <a:t>ดัชนีแบบตัวแปรผสม</a:t>
            </a:r>
            <a:endParaRPr lang="en-US" sz="2800" b="1" dirty="0" smtClean="0">
              <a:solidFill>
                <a:schemeClr val="accent5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5" descr="Subjectiv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2285992"/>
            <a:ext cx="2943225" cy="22669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86380" y="2786058"/>
            <a:ext cx="3071834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2000" dirty="0" smtClean="0"/>
              <a:t>เป็นการวัดโดยให้ผู้บริโภคระบุว่าตัวเองอยู่ในระดับชั้นไหนของสังคม การวัดแบบนี้จึงขึ้นอยู่กับผู้ตอบแบบสอบถามจะมองภาพลักษณ์ของตนอย่างไร </a:t>
            </a:r>
            <a:endParaRPr lang="th-TH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Social Class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Measurement of Social Class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642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การวัดระดับชั้นทางสังคม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71604" y="1785926"/>
            <a:ext cx="75723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การวัดแบบนามธรรม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(Subjective measures)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การวัดแบบกิตติศัพท์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(Reputational measures)</a:t>
            </a: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chemeClr val="accent6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chemeClr val="accent6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chemeClr val="accent6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chemeClr val="accent6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chemeClr val="accent6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endParaRPr lang="en-US" sz="2800" b="1" dirty="0" smtClean="0">
              <a:solidFill>
                <a:schemeClr val="accent6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การวัดแบบรูปธรรม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(Objective measures)</a:t>
            </a:r>
          </a:p>
          <a:p>
            <a:pPr lvl="1">
              <a:buSzPct val="70000"/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  <a:t>ดัชนีแบบตัวแปรเดียว</a:t>
            </a:r>
            <a:endParaRPr lang="en-US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buSzPct val="70000"/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  <a:t>ดัชนีแบบตัวแปรผสม</a:t>
            </a:r>
            <a:endParaRPr lang="en-US" sz="2800" b="1" dirty="0" smtClean="0">
              <a:solidFill>
                <a:schemeClr val="accent5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0" y="3002348"/>
            <a:ext cx="5643586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h-TH" sz="2400" dirty="0" smtClean="0"/>
              <a:t>เป็นการวัดโดยมีการเลือกคนในชุมชนที่เหมาะสมในการให้ข้อมูล เพื่อให้แบ่งระดับชั้นของคนในชุมชนนั้นว่าใครอยู่ในชั้นสังคมแบบไหน ดังนั้นจึงต้องอาศัยความคุ้นเคยระหว่างผู้ให้ข้อมูลกับสมาชิกในชุมชนนั้น </a:t>
            </a:r>
            <a:endParaRPr lang="th-TH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84220" y="199504"/>
            <a:ext cx="8907379" cy="448889"/>
          </a:xfrm>
          <a:prstGeom prst="rect">
            <a:avLst/>
          </a:prstGeom>
        </p:spPr>
        <p:txBody>
          <a:bodyPr anchor="ctr"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Social Class</a:t>
            </a:r>
            <a:endParaRPr lang="th-TH" sz="36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228600" y="662001"/>
            <a:ext cx="8795084" cy="385403"/>
          </a:xfrm>
          <a:prstGeom prst="rect">
            <a:avLst/>
          </a:prstGeom>
        </p:spPr>
        <p:txBody>
          <a:bodyPr/>
          <a:lstStyle/>
          <a:p>
            <a:pPr indent="-274320" algn="r">
              <a:lnSpc>
                <a:spcPts val="2500"/>
              </a:lnSpc>
              <a:buSzPct val="50000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The Measurement of Social Class</a:t>
            </a:r>
            <a:endParaRPr lang="th-TH" sz="28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642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861E86"/>
                </a:solidFill>
              </a:rPr>
              <a:t>การวัดระดับชั้นทางสังคม</a:t>
            </a:r>
            <a:endParaRPr lang="en-US" sz="2800" b="1" dirty="0" smtClean="0">
              <a:solidFill>
                <a:srgbClr val="861E8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71604" y="1785926"/>
            <a:ext cx="75723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การวัดแบบนามธรรม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(Subjective measures)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การวัดแบบกิตติศัพท์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(Reputational measures)</a:t>
            </a:r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การวัดแบบรูปธรรม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(Objective measures)</a:t>
            </a:r>
          </a:p>
          <a:p>
            <a:pPr lvl="1">
              <a:buSzPct val="70000"/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  <a:t>ดัชนีแบบตัวแปรเดียว</a:t>
            </a:r>
            <a:b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en-US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buSzPct val="70000"/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1" dirty="0" smtClean="0">
                <a:solidFill>
                  <a:schemeClr val="accent5">
                    <a:lumMod val="50000"/>
                  </a:schemeClr>
                </a:solidFill>
              </a:rPr>
              <a:t>ดัชนีแบบตัวแปรผสม</a:t>
            </a:r>
            <a:endParaRPr lang="en-US" sz="2800" b="1" dirty="0" smtClean="0">
              <a:solidFill>
                <a:schemeClr val="accent5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00298" y="3643314"/>
            <a:ext cx="5643586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h-TH" sz="2400" dirty="0" smtClean="0"/>
              <a:t>ใช้ตัวแปรเดียวมาเป็นตัววัดระดับชั้นทางสังคม เช่น</a:t>
            </a:r>
          </a:p>
          <a:p>
            <a:r>
              <a:rPr lang="th-TH" sz="2400" dirty="0" smtClean="0"/>
              <a:t>อาชีพ		ลักษณะที่อยู่อาศัย</a:t>
            </a:r>
          </a:p>
          <a:p>
            <a:r>
              <a:rPr lang="th-TH" sz="2400" dirty="0" smtClean="0"/>
              <a:t>การศึกษา 		ยานพาหนะ</a:t>
            </a:r>
          </a:p>
          <a:p>
            <a:r>
              <a:rPr lang="th-TH" sz="2400" dirty="0" smtClean="0"/>
              <a:t>พื้นที่ที่อยู่อาศัย	การแต่งกาย</a:t>
            </a:r>
          </a:p>
          <a:p>
            <a:r>
              <a:rPr lang="th-TH" sz="2400" dirty="0" smtClean="0"/>
              <a:t>รายได้ 		เครื่องสำอาง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13082</TotalTime>
  <Words>738</Words>
  <Application>Microsoft Office PowerPoint</Application>
  <PresentationFormat>On-screen Show (4:3)</PresentationFormat>
  <Paragraphs>129</Paragraphs>
  <Slides>22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</cp:lastModifiedBy>
  <cp:revision>1407</cp:revision>
  <dcterms:created xsi:type="dcterms:W3CDTF">2011-07-14T07:15:29Z</dcterms:created>
  <dcterms:modified xsi:type="dcterms:W3CDTF">2013-01-24T12:55:14Z</dcterms:modified>
</cp:coreProperties>
</file>